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FFF6F-D7E2-4FA8-9318-93FB8ABF2DB4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4D791-BD3E-44B4-9280-42A0922E607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14348" y="2071678"/>
            <a:ext cx="7772400" cy="1470025"/>
          </a:xfrm>
        </p:spPr>
        <p:txBody>
          <a:bodyPr/>
          <a:lstStyle/>
          <a:p>
            <a:r>
              <a:rPr lang="it-IT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FORMAZIONE SEC ER 2017</a:t>
            </a:r>
            <a:endParaRPr lang="it-IT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57290" y="3429000"/>
            <a:ext cx="6400800" cy="642942"/>
          </a:xfrm>
        </p:spPr>
        <p:txBody>
          <a:bodyPr/>
          <a:lstStyle/>
          <a:p>
            <a:r>
              <a:rPr lang="it-IT" b="1" u="sng" dirty="0" smtClean="0">
                <a:solidFill>
                  <a:schemeClr val="accent2">
                    <a:lumMod val="75000"/>
                  </a:schemeClr>
                </a:solidFill>
              </a:rPr>
              <a:t>Struttura e moduli formativi </a:t>
            </a:r>
            <a:endParaRPr lang="it-IT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Immagine 3" descr="SEC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396" y="285728"/>
            <a:ext cx="971550" cy="1276350"/>
          </a:xfrm>
          <a:prstGeom prst="rect">
            <a:avLst/>
          </a:prstGeom>
        </p:spPr>
      </p:pic>
      <p:pic>
        <p:nvPicPr>
          <p:cNvPr id="7" name="Immagine 6" descr="AqCAI Trasparent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214290"/>
            <a:ext cx="1562363" cy="1357322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857356" y="428604"/>
            <a:ext cx="55007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i="1" dirty="0" smtClean="0"/>
              <a:t>Commissione Sentieri e Cartografia del CAI Emilia-Romagna</a:t>
            </a:r>
            <a:endParaRPr lang="it-IT" sz="28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000364" y="285728"/>
            <a:ext cx="30718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STRUTTURA</a:t>
            </a:r>
            <a:endParaRPr lang="it-IT" sz="44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357818" y="1571612"/>
            <a:ext cx="2286016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it-IT" sz="2400" b="1" dirty="0" smtClean="0"/>
              <a:t>GESTIONE RETE</a:t>
            </a:r>
            <a:endParaRPr lang="it-IT" sz="2400" b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500166" y="1571612"/>
            <a:ext cx="2428892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b="1" dirty="0" smtClean="0"/>
              <a:t>MONITORAGGIO</a:t>
            </a:r>
            <a:endParaRPr lang="it-IT" sz="2400" b="1" dirty="0"/>
          </a:p>
        </p:txBody>
      </p:sp>
      <p:cxnSp>
        <p:nvCxnSpPr>
          <p:cNvPr id="12" name="Connettore 2 11"/>
          <p:cNvCxnSpPr/>
          <p:nvPr/>
        </p:nvCxnSpPr>
        <p:spPr>
          <a:xfrm>
            <a:off x="4000496" y="1785926"/>
            <a:ext cx="1285884" cy="16519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285720" y="3143248"/>
            <a:ext cx="2571768" cy="3693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RILIEVO SPECIALIZZATO</a:t>
            </a:r>
            <a:endParaRPr lang="it-IT" b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4857752" y="3143248"/>
            <a:ext cx="1785950" cy="3693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SEGNALETICA</a:t>
            </a:r>
            <a:endParaRPr lang="it-IT" b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6786578" y="3143248"/>
            <a:ext cx="1785950" cy="3693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MANUTENZIONE</a:t>
            </a:r>
            <a:endParaRPr lang="it-IT" b="1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3000364" y="3143248"/>
            <a:ext cx="1643074" cy="3693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RICOGNIZIONE</a:t>
            </a:r>
            <a:endParaRPr lang="it-IT" b="1" dirty="0"/>
          </a:p>
        </p:txBody>
      </p:sp>
      <p:cxnSp>
        <p:nvCxnSpPr>
          <p:cNvPr id="18" name="Connettore 2 17"/>
          <p:cNvCxnSpPr/>
          <p:nvPr/>
        </p:nvCxnSpPr>
        <p:spPr>
          <a:xfrm rot="5400000">
            <a:off x="1464447" y="2107397"/>
            <a:ext cx="928694" cy="8572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4" idx="2"/>
          </p:cNvCxnSpPr>
          <p:nvPr/>
        </p:nvCxnSpPr>
        <p:spPr>
          <a:xfrm>
            <a:off x="2786050" y="2071678"/>
            <a:ext cx="914400" cy="914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 rot="16200000" flipH="1">
            <a:off x="6750859" y="2250273"/>
            <a:ext cx="1000132" cy="64294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/>
          <p:nvPr/>
        </p:nvCxnSpPr>
        <p:spPr>
          <a:xfrm rot="5400000">
            <a:off x="5393537" y="2321711"/>
            <a:ext cx="1000132" cy="5000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sellaDiTesto 38"/>
          <p:cNvSpPr txBox="1"/>
          <p:nvPr/>
        </p:nvSpPr>
        <p:spPr>
          <a:xfrm>
            <a:off x="2714612" y="4857760"/>
            <a:ext cx="4643470" cy="107721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sz="3200" b="1" dirty="0" smtClean="0"/>
              <a:t>ARCHIVIAZIONE/CATASTO</a:t>
            </a:r>
          </a:p>
          <a:p>
            <a:pPr algn="ctr"/>
            <a:r>
              <a:rPr lang="it-IT" sz="3200" b="1" dirty="0" smtClean="0"/>
              <a:t>CENTRALE</a:t>
            </a:r>
            <a:endParaRPr lang="it-IT" sz="3200" b="1" dirty="0"/>
          </a:p>
        </p:txBody>
      </p:sp>
      <p:cxnSp>
        <p:nvCxnSpPr>
          <p:cNvPr id="41" name="Connettore 2 40"/>
          <p:cNvCxnSpPr>
            <a:stCxn id="13" idx="2"/>
          </p:cNvCxnSpPr>
          <p:nvPr/>
        </p:nvCxnSpPr>
        <p:spPr>
          <a:xfrm rot="16200000" flipH="1">
            <a:off x="1720551" y="3363633"/>
            <a:ext cx="1273742" cy="157163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16" idx="2"/>
          </p:cNvCxnSpPr>
          <p:nvPr/>
        </p:nvCxnSpPr>
        <p:spPr>
          <a:xfrm rot="16200000" flipH="1">
            <a:off x="3202889" y="4131591"/>
            <a:ext cx="1273742" cy="3571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 rot="5400000">
            <a:off x="5322099" y="4179099"/>
            <a:ext cx="1214446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15" idx="2"/>
          </p:cNvCxnSpPr>
          <p:nvPr/>
        </p:nvCxnSpPr>
        <p:spPr>
          <a:xfrm rot="5400000">
            <a:off x="6631919" y="3738686"/>
            <a:ext cx="1273740" cy="82152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14480" y="274638"/>
            <a:ext cx="6286544" cy="1143000"/>
          </a:xfrm>
        </p:spPr>
        <p:txBody>
          <a:bodyPr>
            <a:normAutofit/>
          </a:bodyPr>
          <a:lstStyle/>
          <a:p>
            <a:r>
              <a:rPr lang="it-IT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RILIEVO SPECIALIZZATO</a:t>
            </a:r>
            <a:endParaRPr lang="it-IT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00034" y="1500174"/>
            <a:ext cx="828680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400" dirty="0" smtClean="0"/>
              <a:t> </a:t>
            </a:r>
            <a:r>
              <a:rPr lang="it-IT" sz="2400" b="1" dirty="0" smtClean="0"/>
              <a:t>Finalità del Rilievo 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Definizioni </a:t>
            </a:r>
            <a:r>
              <a:rPr lang="it-IT" sz="2400" b="1" dirty="0"/>
              <a:t>dei </a:t>
            </a:r>
            <a:r>
              <a:rPr lang="it-IT" sz="2400" b="1" dirty="0" smtClean="0"/>
              <a:t>dati</a:t>
            </a:r>
            <a:endParaRPr lang="it-IT" sz="2400" b="1" dirty="0"/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Metodi di rilievo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Strumentazione </a:t>
            </a:r>
            <a:r>
              <a:rPr lang="it-IT" sz="2400" b="1" dirty="0"/>
              <a:t>di rilievo e relative </a:t>
            </a:r>
            <a:r>
              <a:rPr lang="it-IT" sz="2400" b="1" dirty="0" smtClean="0"/>
              <a:t>accuratezze e limiti</a:t>
            </a:r>
          </a:p>
          <a:p>
            <a:pPr lvl="0">
              <a:buFont typeface="Arial" pitchFamily="34" charset="0"/>
              <a:buChar char="•"/>
            </a:pPr>
            <a:r>
              <a:rPr lang="it-IT" sz="2400" b="1" dirty="0" smtClean="0"/>
              <a:t> Impostazione strumentazione</a:t>
            </a:r>
          </a:p>
          <a:p>
            <a:pPr lvl="0"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Formati dei dati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Caricamento mappe e percorsi</a:t>
            </a:r>
          </a:p>
          <a:p>
            <a:pPr lvl="0">
              <a:buFont typeface="Arial" pitchFamily="34" charset="0"/>
              <a:buChar char="•"/>
            </a:pPr>
            <a:r>
              <a:rPr lang="it-IT" sz="2400" b="1" dirty="0" smtClean="0"/>
              <a:t> Rilievo dei punti</a:t>
            </a:r>
          </a:p>
          <a:p>
            <a:pPr lvl="0">
              <a:buFont typeface="Arial" pitchFamily="34" charset="0"/>
              <a:buChar char="•"/>
            </a:pPr>
            <a:r>
              <a:rPr lang="it-IT" sz="2400" b="1" dirty="0" smtClean="0"/>
              <a:t> Rilievo delle tracce</a:t>
            </a:r>
          </a:p>
          <a:p>
            <a:pPr lvl="0">
              <a:buFont typeface="Arial" pitchFamily="34" charset="0"/>
              <a:buChar char="•"/>
            </a:pPr>
            <a:r>
              <a:rPr lang="it-IT" sz="2400" b="1" dirty="0" smtClean="0"/>
              <a:t> Determinazione di distanze e tempi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Registrazione dei </a:t>
            </a:r>
            <a:r>
              <a:rPr lang="it-IT" sz="2400" b="1" dirty="0"/>
              <a:t>dati </a:t>
            </a:r>
            <a:r>
              <a:rPr lang="it-IT" sz="2400" b="1" dirty="0" smtClean="0"/>
              <a:t>numerici</a:t>
            </a:r>
            <a:endParaRPr lang="it-IT" sz="2400" b="1" dirty="0"/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Verifica ed aumento dell’accuratezza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Conferimento dati </a:t>
            </a:r>
            <a:r>
              <a:rPr lang="it-IT" b="1" dirty="0" smtClean="0"/>
              <a:t> </a:t>
            </a:r>
            <a:endParaRPr lang="it-IT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57422" y="285728"/>
            <a:ext cx="4786346" cy="868346"/>
          </a:xfrm>
        </p:spPr>
        <p:txBody>
          <a:bodyPr>
            <a:normAutofit/>
          </a:bodyPr>
          <a:lstStyle/>
          <a:p>
            <a:r>
              <a:rPr lang="it-IT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RICOGNIZIONE</a:t>
            </a:r>
            <a:endParaRPr lang="it-IT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28596" y="1357298"/>
            <a:ext cx="85011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400" dirty="0" smtClean="0"/>
              <a:t> </a:t>
            </a:r>
            <a:r>
              <a:rPr lang="it-IT" sz="2400" b="1" dirty="0" smtClean="0"/>
              <a:t>La raccolta diffusa dei dati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Uso rapido dello Smart </a:t>
            </a:r>
            <a:r>
              <a:rPr lang="it-IT" sz="2400" b="1" dirty="0" err="1" smtClean="0"/>
              <a:t>Phone</a:t>
            </a:r>
            <a:endParaRPr lang="it-IT" sz="2400" b="1" dirty="0" smtClean="0"/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Limiti del sistema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Dati culturali 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Dati ambientali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Dati percorribilità rete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Verifica dei dati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Applicativi cartografici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Caricamento di mappe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Google </a:t>
            </a:r>
            <a:r>
              <a:rPr lang="it-IT" sz="2400" b="1" dirty="0" err="1"/>
              <a:t>H</a:t>
            </a:r>
            <a:r>
              <a:rPr lang="it-IT" sz="2400" b="1" dirty="0" err="1" smtClean="0"/>
              <a:t>earth</a:t>
            </a:r>
            <a:endParaRPr lang="it-IT" sz="2400" b="1" dirty="0" smtClean="0"/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Open </a:t>
            </a:r>
            <a:r>
              <a:rPr lang="it-IT" sz="2400" b="1" dirty="0"/>
              <a:t>S</a:t>
            </a:r>
            <a:r>
              <a:rPr lang="it-IT" sz="2400" b="1" dirty="0" smtClean="0"/>
              <a:t>treet </a:t>
            </a:r>
            <a:r>
              <a:rPr lang="it-IT" sz="2400" b="1" dirty="0" err="1" smtClean="0"/>
              <a:t>Map</a:t>
            </a:r>
            <a:endParaRPr lang="it-IT" sz="2400" b="1" dirty="0" smtClean="0"/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Formati di scambio</a:t>
            </a:r>
            <a:endParaRPr lang="it-IT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SEGNALETICA</a:t>
            </a:r>
            <a:endParaRPr lang="it-IT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00034" y="1071546"/>
            <a:ext cx="835824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it-IT" sz="2400" b="1" dirty="0" smtClean="0"/>
              <a:t>Segnaletica Orizzontale: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Tipologia e colori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Trattamento dei supporti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Frequenza dei segnali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Gestione degli incroci</a:t>
            </a:r>
          </a:p>
          <a:p>
            <a:pPr>
              <a:spcBef>
                <a:spcPts val="600"/>
              </a:spcBef>
            </a:pPr>
            <a:r>
              <a:rPr lang="it-IT" sz="2400" b="1" dirty="0" smtClean="0"/>
              <a:t>Segnaletica Verticale: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Tipologia, dimensioni, colori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Selezione delle località iniziale, intermedia e finale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Distanze e tempi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Progettazione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Programma Luoghi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Posa Pali: materiali e tecniche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Posa cartelli: materiali e tecniche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43042" y="285728"/>
            <a:ext cx="5286412" cy="725470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MANUTENZIONE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85720" y="1071546"/>
            <a:ext cx="85725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400" dirty="0" smtClean="0"/>
              <a:t> </a:t>
            </a:r>
            <a:r>
              <a:rPr lang="it-IT" sz="2400" b="1" dirty="0"/>
              <a:t>Concetto di sentiero, percorso e </a:t>
            </a:r>
            <a:r>
              <a:rPr lang="it-IT" sz="2400" b="1" dirty="0" smtClean="0"/>
              <a:t>rete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Principali cause di </a:t>
            </a:r>
            <a:r>
              <a:rPr lang="it-IT" sz="2400" b="1" dirty="0" smtClean="0"/>
              <a:t>degrado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Ripristino della percorribilità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Organizzazione del </a:t>
            </a:r>
            <a:r>
              <a:rPr lang="it-IT" sz="2400" b="1" dirty="0" smtClean="0"/>
              <a:t>lavoro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Filosofia della </a:t>
            </a:r>
            <a:r>
              <a:rPr lang="it-IT" sz="2400" b="1" dirty="0" smtClean="0"/>
              <a:t>sicurezza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Rischi ambientali e biologici </a:t>
            </a:r>
            <a:endParaRPr lang="it-IT" sz="2400" b="1" dirty="0" smtClean="0"/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Attrezzi Manuali e Meccanici 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Agenti chimici </a:t>
            </a:r>
            <a:endParaRPr lang="it-IT" sz="2400" b="1" dirty="0" smtClean="0"/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Movimentazione di carichi </a:t>
            </a:r>
            <a:endParaRPr lang="it-IT" sz="2400" b="1" dirty="0" smtClean="0"/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Primo </a:t>
            </a:r>
            <a:r>
              <a:rPr lang="it-IT" sz="2400" b="1" dirty="0" smtClean="0"/>
              <a:t>soccorso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Sicurezza</a:t>
            </a:r>
            <a:endParaRPr lang="it-IT" sz="2400" b="1" dirty="0"/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Responsabilità </a:t>
            </a:r>
            <a:r>
              <a:rPr lang="it-IT" sz="2400" b="1" dirty="0"/>
              <a:t>degli operatori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Inquadramento </a:t>
            </a:r>
            <a:r>
              <a:rPr lang="it-IT" sz="2400" b="1" dirty="0"/>
              <a:t>giuridico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Diritti </a:t>
            </a:r>
            <a:r>
              <a:rPr lang="it-IT" sz="2400" b="1" dirty="0"/>
              <a:t>di passaggio</a:t>
            </a:r>
          </a:p>
          <a:p>
            <a:pPr>
              <a:buFont typeface="Arial" pitchFamily="34" charset="0"/>
              <a:buChar char="•"/>
            </a:pPr>
            <a:endParaRPr lang="it-IT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ARCHIVIAZIONE/CATASTO</a:t>
            </a:r>
            <a:br>
              <a:rPr lang="it-IT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it-IT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CENTRALE</a:t>
            </a:r>
            <a:endParaRPr lang="it-IT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28596" y="1571612"/>
            <a:ext cx="828680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400" dirty="0" smtClean="0"/>
              <a:t> </a:t>
            </a:r>
            <a:r>
              <a:rPr lang="it-IT" sz="2400" b="1" dirty="0" smtClean="0"/>
              <a:t>Il sistema Informativo della Montagna (CAI INFOMONT)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I</a:t>
            </a:r>
            <a:r>
              <a:rPr lang="it-IT" sz="2400" b="1" dirty="0" smtClean="0"/>
              <a:t>l catasto nazionale dei percorsi escursionistici 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L’ archivio dati </a:t>
            </a:r>
            <a:r>
              <a:rPr lang="it-IT" sz="2400" b="1" dirty="0" smtClean="0"/>
              <a:t>gestionali </a:t>
            </a:r>
            <a:r>
              <a:rPr lang="it-IT" sz="2400" b="1" dirty="0" smtClean="0"/>
              <a:t>della Rete Escursionistica Italiana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Il </a:t>
            </a:r>
            <a:r>
              <a:rPr lang="it-IT" sz="2400" b="1" dirty="0" smtClean="0"/>
              <a:t>catasto </a:t>
            </a:r>
            <a:r>
              <a:rPr lang="it-IT" sz="2400" b="1" dirty="0" smtClean="0"/>
              <a:t>della Regione Emilia Romagna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Il popolamento degli archivi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</a:t>
            </a:r>
            <a:r>
              <a:rPr lang="it-IT" sz="2400" b="1" dirty="0" err="1" smtClean="0"/>
              <a:t>BaseCamp</a:t>
            </a:r>
            <a:r>
              <a:rPr lang="it-IT" sz="2400" b="1" dirty="0" smtClean="0"/>
              <a:t>: un software per manipolare </a:t>
            </a:r>
            <a:r>
              <a:rPr lang="it-IT" sz="2400" b="1" dirty="0" err="1" smtClean="0"/>
              <a:t>files</a:t>
            </a:r>
            <a:r>
              <a:rPr lang="it-IT" sz="2400" b="1" dirty="0" smtClean="0"/>
              <a:t> scaricati da Satellitari e </a:t>
            </a:r>
            <a:r>
              <a:rPr lang="it-IT" sz="2400" b="1" dirty="0" err="1" smtClean="0"/>
              <a:t>Smartphone</a:t>
            </a:r>
            <a:endParaRPr lang="it-IT" sz="2400" b="1" dirty="0" smtClean="0"/>
          </a:p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Q GIS: un software locale per manipolare dati geografici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 Caricamento Mappe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Funzioni grafiche di base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Gestione delle tabelle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smtClean="0"/>
              <a:t>Funzioni di stampa</a:t>
            </a:r>
          </a:p>
          <a:p>
            <a:pPr>
              <a:buFont typeface="Arial" pitchFamily="34" charset="0"/>
              <a:buChar char="•"/>
            </a:pPr>
            <a:r>
              <a:rPr lang="it-IT" sz="2400" b="1" dirty="0"/>
              <a:t> </a:t>
            </a:r>
            <a:r>
              <a:rPr lang="it-IT" sz="2400" b="1" dirty="0" err="1" smtClean="0"/>
              <a:t>Plug</a:t>
            </a:r>
            <a:r>
              <a:rPr lang="it-IT" sz="2400" b="1" dirty="0" smtClean="0"/>
              <a:t> in</a:t>
            </a:r>
            <a:endParaRPr lang="it-IT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340</Words>
  <Application>Microsoft Office PowerPoint</Application>
  <PresentationFormat>Presentazione su schermo (4:3)</PresentationFormat>
  <Paragraphs>81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FORMAZIONE SEC ER 2017</vt:lpstr>
      <vt:lpstr>Diapositiva 2</vt:lpstr>
      <vt:lpstr>RILIEVO SPECIALIZZATO</vt:lpstr>
      <vt:lpstr>RICOGNIZIONE</vt:lpstr>
      <vt:lpstr>SEGNALETICA</vt:lpstr>
      <vt:lpstr>MANUTENZIONE</vt:lpstr>
      <vt:lpstr>ARCHIVIAZIONE/CATASTO CENTRALE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FORMAZIONE SEC 2017</dc:title>
  <dc:creator>Utente</dc:creator>
  <cp:lastModifiedBy>Utente</cp:lastModifiedBy>
  <cp:revision>28</cp:revision>
  <dcterms:created xsi:type="dcterms:W3CDTF">2017-02-24T17:53:01Z</dcterms:created>
  <dcterms:modified xsi:type="dcterms:W3CDTF">2017-02-25T01:06:32Z</dcterms:modified>
</cp:coreProperties>
</file>